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има Азаренко" initials="ДА" lastIdx="1" clrIdx="0">
    <p:extLst>
      <p:ext uri="{19B8F6BF-5375-455C-9EA6-DF929625EA0E}">
        <p15:presenceInfo xmlns:p15="http://schemas.microsoft.com/office/powerpoint/2012/main" userId="f9d5c57fcae4966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4-24T18:54:56.668" idx="1">
    <p:pos x="7005" y="117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8B4ED6-C414-BEA0-1B4D-DE6CA3B40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663383-E735-357D-693B-6F7263C6E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85252-203C-7D90-5303-E7693D3F9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6095A1-E7E7-357C-0F6F-6040910C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7B5406-053C-97BE-EFD6-BF01B9091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3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CECA-E2FF-9588-CB42-295ACD898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2C0167-45D5-0BD1-F804-0248BE34A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4A14A9-C221-B74D-ACB4-C9D25C744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A439EC-71AC-1C78-CA3B-F21A1FE2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787710-D3C7-7E23-CE7B-0FF30151D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3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EC6F73-6191-E46F-1EF1-EE28455F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023E95-AC43-DC6A-131B-DCAB8BE7B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CA3855-36F3-A4A2-C027-9F42B09C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F2CF21-C846-B057-5717-C44E1B93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161307-011C-DB11-79CA-43F6FBFA2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203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FA2665-258B-C9E3-2BD1-E403E5BBB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B23B78-A6CB-F4F6-DDB9-1D2A7DC7C1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B02948-27EF-625D-79B5-C68601489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6C2E97-E325-70D8-4454-B789F1D41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2B4069-5265-BACB-3104-2081D5B72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267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993AF-57EC-8129-D5FB-355B0F8AD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61EC22-8388-5845-09E8-01E6A2BF2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6B6773-DFF3-B84B-ACF2-B30353D38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2A588C-5610-A825-F102-2838BB7EC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1732A6-CDC7-31C6-15A7-72B77DC9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96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FB552-5124-BB92-CCF0-E0261331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754AF7-C6E4-A31B-2E34-B6E2F82473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0B3DF7-4A63-2F8C-D992-3D3C9868A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F71B2D-D112-2AFB-DB43-6AC061A3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35A8D9-A8A5-F5D4-15CE-850AD6B44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E0068D-6786-2A82-FB4A-D501D109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C9C0BB-69E5-8F12-6A8A-4CD5CD849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18713F-DB4D-CD13-016D-AB742FA5B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97BE65-83B4-655A-8D45-BD26B90F66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E77F26-9EC3-5C63-E45A-EECD69452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F3E6D0-D4C1-D1BC-0474-166D3F03A5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512C138-0699-6416-F632-88205880C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A36BE42-E8FE-38D0-61C0-879E6C5E2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8FE2CEF-63F5-6987-C99B-043785D96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944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67845-92E6-83E0-3678-239E257A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4B0011-042F-5BA3-F9FF-3937E0A7B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F6EC53-E177-9888-C8B0-82D1A57EF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E8BC86-0DA3-849D-F6A7-9AD355F17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1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F7AC29-F61B-A10E-0255-8B4A6542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D1D6A-2F90-91EF-4A0A-B980B2D48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609EDA-42FD-66F3-AFE9-211D141D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36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90AA3-D2F5-D0C5-B2CE-AEE52D0F2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222C6-05C0-7DCF-548F-460DB9E31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017958-C2C6-257F-2020-B12F84C64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711DB3-6ECC-5C9D-463F-1AD717C67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89E033-4EC4-ED64-2A24-B1B08D2D8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B4E85B-E4E4-D0F2-F6FF-CC23A4CAF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06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09C579-AF33-63F0-5162-47F51120D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6D0B84-B367-3B95-7522-02132E210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5EACDB-DA0D-0004-C0BB-49CA25642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660BF6-D702-76DB-5973-53DF41EAF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43CC19-1C3D-F4B8-0317-286D0F58D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389204-1415-7F30-CB83-255002E75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039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FF787-8EAB-E8BB-2D94-A8FBCFA2C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617985-A532-8600-5737-7108305BD5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5FCA9A-A9E5-26E0-0560-E31E9AE7AC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55176-F42A-45F8-A724-A186676207F1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5B91C0-E08E-E0E8-C0F5-DA848C5EE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04DCD5-A6C4-3FA9-BA7A-F158912DB0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36AE4-D83E-468B-93DB-AF195128C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54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EF1C9C-64DE-88A9-9630-EE3BC45DA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9301B47-527B-A5D7-D9E8-536152F5C7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3C994749-D121-7FB8-BC4A-9D49F467F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79AE9B-9587-E2FB-0D42-7778CE4C7BDF}"/>
              </a:ext>
            </a:extLst>
          </p:cNvPr>
          <p:cNvSpPr/>
          <p:nvPr/>
        </p:nvSpPr>
        <p:spPr>
          <a:xfrm>
            <a:off x="262174" y="2316163"/>
            <a:ext cx="1166765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</a:t>
            </a:r>
          </a:p>
          <a:p>
            <a:pPr algn="ctr"/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1941 - 1945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8BC519-263C-F252-398B-F4D738B9318F}"/>
              </a:ext>
            </a:extLst>
          </p:cNvPr>
          <p:cNvSpPr txBox="1"/>
          <p:nvPr/>
        </p:nvSpPr>
        <p:spPr>
          <a:xfrm>
            <a:off x="10345783" y="5826126"/>
            <a:ext cx="26735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гр. Э – 231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Азаренко Д. А.</a:t>
            </a:r>
          </a:p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Коренков К. 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4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549FF050-A9C0-FFBB-7DE4-44B0735A6B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4" b="78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AutoShape 2" descr="Picture background">
            <a:extLst>
              <a:ext uri="{FF2B5EF4-FFF2-40B4-BE49-F238E27FC236}">
                <a16:creationId xmlns:a16="http://schemas.microsoft.com/office/drawing/2014/main" id="{AA4BAB7C-9D9F-587F-5DC5-85336A1370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53989" y="1486989"/>
            <a:ext cx="2094411" cy="209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A0CA439-F085-8E75-A302-22CB41258C4C}"/>
              </a:ext>
            </a:extLst>
          </p:cNvPr>
          <p:cNvSpPr/>
          <p:nvPr/>
        </p:nvSpPr>
        <p:spPr>
          <a:xfrm>
            <a:off x="4537165" y="1094992"/>
            <a:ext cx="78983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БЕЛГОРОД ГОРОД ВОИНСКОЙ СЛАВЫ</a:t>
            </a:r>
          </a:p>
        </p:txBody>
      </p:sp>
    </p:spTree>
    <p:extLst>
      <p:ext uri="{BB962C8B-B14F-4D97-AF65-F5344CB8AC3E}">
        <p14:creationId xmlns:p14="http://schemas.microsoft.com/office/powerpoint/2010/main" val="55831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376F6D45-9B75-9517-CBC1-5D1A1571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" t="9091" r="13798" b="-1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7" name="Rectangle 308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B9C2E07C-B44F-906D-AB52-CFF8DDA38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3"/>
            <a:ext cx="3438906" cy="3508575"/>
          </a:xfrm>
        </p:spPr>
        <p:txBody>
          <a:bodyPr anchor="t">
            <a:normAutofit fontScale="92500" lnSpcReduction="10000"/>
          </a:bodyPr>
          <a:lstStyle/>
          <a:p>
            <a:r>
              <a:rPr lang="ru-RU" sz="1800" b="0" i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Великой Отечественной войны 23 белгородских района входили в состав Курской области, восемь — в Воронежскую. Современная Белгородская область была образована 6 января 1954 года.</a:t>
            </a:r>
            <a:r>
              <a:rPr lang="ru-RU" sz="1600" b="0" i="0" dirty="0">
                <a:solidFill>
                  <a:schemeClr val="accent2"/>
                </a:solidFill>
                <a:effectLst/>
                <a:latin typeface="Regnum Roboto"/>
              </a:rPr>
              <a:t> </a:t>
            </a:r>
            <a:r>
              <a:rPr lang="ru-RU" sz="1600" b="0" i="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мужество и стойкость, проявленные белгородцами при защите Родины в период Великой Отечественной войны, и за достигнутые успехи в восстановлении и развитии народного хозяйства в 1967 году Белгородская область удостоена ордена Ленина.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5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827474-8EBE-AB19-469F-A655B4142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78" y="1239223"/>
            <a:ext cx="4394200" cy="4482308"/>
          </a:xfrm>
        </p:spPr>
        <p:txBody>
          <a:bodyPr>
            <a:normAutofit fontScale="92500" lnSpcReduction="10000"/>
          </a:bodyPr>
          <a:lstStyle/>
          <a:p>
            <a:pPr indent="44958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Белгород наравне с Орлом носит неофициальное звание «Город первого салюта» — в честь освобождения городов 5 августа 1943 года в Москве был дан первый за годы Великой Отечественной войны салют 12 артиллерийскими залпами из 120 орудий.</a:t>
            </a: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1980 году Белгород наградили орденом Отечественной войны I степени. Областной центр стал первым «Городом воинской славы России» (2007). Ещё одним белгородским городом, удостоенным этого почётного звания, стал Старый Оскол (2011).</a:t>
            </a:r>
          </a:p>
          <a:p>
            <a:endParaRPr lang="ru-RU" sz="24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098" name="Picture 2" descr="Церковь Архангела Михаила. Борисовка. Белгородская область. 1941-1943">
            <a:extLst>
              <a:ext uri="{FF2B5EF4-FFF2-40B4-BE49-F238E27FC236}">
                <a16:creationId xmlns:a16="http://schemas.microsoft.com/office/drawing/2014/main" id="{0C74B144-3572-82BB-DF7A-29422349A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1" r="19669" b="-1"/>
          <a:stretch/>
        </p:blipFill>
        <p:spPr bwMode="auto"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noFill/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05" name="Group 4104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4106" name="Freeform: Shape 4105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07" name="Freeform: Shape 4106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675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51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Tiger I 503-го тяжёлого танкового батальона форсирует Северский Донец, переправляясь на Михайловский плацдарм. 1943">
            <a:extLst>
              <a:ext uri="{FF2B5EF4-FFF2-40B4-BE49-F238E27FC236}">
                <a16:creationId xmlns:a16="http://schemas.microsoft.com/office/drawing/2014/main" id="{93C17F38-4B00-DEFB-A0EE-C7EC00B580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9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итва под Прохоровкой">
            <a:extLst>
              <a:ext uri="{FF2B5EF4-FFF2-40B4-BE49-F238E27FC236}">
                <a16:creationId xmlns:a16="http://schemas.microsoft.com/office/drawing/2014/main" id="{6E6FB15C-FB3F-14B0-0B47-66871A0354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6" r="-2" b="-2"/>
          <a:stretch/>
        </p:blipFill>
        <p:spPr bwMode="auto">
          <a:xfrm>
            <a:off x="-6588" y="10"/>
            <a:ext cx="1219858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5FFD4B-0B11-885C-E6B7-4FBDAA53C736}"/>
              </a:ext>
            </a:extLst>
          </p:cNvPr>
          <p:cNvSpPr/>
          <p:nvPr/>
        </p:nvSpPr>
        <p:spPr>
          <a:xfrm>
            <a:off x="6092706" y="5823746"/>
            <a:ext cx="585076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Сражение под Прохоровкой</a:t>
            </a:r>
            <a:endParaRPr lang="ru-RU" sz="3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01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Штурмовые орудия 7-й танковой дивизии 3 танкового корпуса армейской группы «Кемпф» в селе Ржавец (южнее станции Прохоровки). Июль 1943 ">
            <a:extLst>
              <a:ext uri="{FF2B5EF4-FFF2-40B4-BE49-F238E27FC236}">
                <a16:creationId xmlns:a16="http://schemas.microsoft.com/office/drawing/2014/main" id="{A13F18D6-1C8A-DB4B-615D-7102C43E35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A65DC095-B8A7-32FB-8611-BE93C4A67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8BA27-8F84-F258-68E5-1A7A92CB6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3628CA-FC48-9E14-37F9-5B8A43713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41275" marR="85090" indent="-29209">
              <a:lnSpc>
                <a:spcPts val="2450"/>
              </a:lnSpc>
            </a:pP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врем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я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п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йн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Бе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ро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б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у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ст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з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ич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х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з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ван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ий: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41910" marR="182880">
              <a:lnSpc>
                <a:spcPts val="2450"/>
              </a:lnSpc>
              <a:buFont typeface="Verdana"/>
              <a:buAutoNum type="arabicPeriod"/>
              <a:tabLst>
                <a:tab pos="419100" algn="l"/>
              </a:tabLst>
            </a:pP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ч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ёт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ое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з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вани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3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b="1" spc="-3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«</a:t>
            </a:r>
            <a:r>
              <a:rPr lang="ru-RU" sz="2800" b="1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b="1" spc="-3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b="1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b="1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первого</a:t>
            </a:r>
            <a:r>
              <a:rPr lang="ru-RU" sz="2800" b="1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b="1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b="1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алюта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»</a:t>
            </a:r>
            <a:r>
              <a:rPr lang="ru-RU" sz="2800" b="1" spc="5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(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5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ав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ус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1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943).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Verdana"/>
              <a:buAutoNum type="arabicPeriod"/>
            </a:pP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41910" marR="5080">
              <a:lnSpc>
                <a:spcPct val="92900"/>
              </a:lnSpc>
              <a:spcBef>
                <a:spcPts val="1275"/>
              </a:spcBef>
              <a:buFont typeface="Verdana"/>
              <a:buAutoNum type="arabicPeriod"/>
              <a:tabLst>
                <a:tab pos="420370" algn="l"/>
              </a:tabLst>
            </a:pPr>
            <a:r>
              <a:rPr lang="ru-RU" sz="2800" b="1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b="1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рде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 </a:t>
            </a:r>
            <a:r>
              <a:rPr lang="ru-RU" sz="2800" b="1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Отече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b="1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твен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но</a:t>
            </a:r>
            <a:r>
              <a:rPr lang="ru-RU" sz="2800" b="1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b="1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во</a:t>
            </a:r>
            <a:r>
              <a:rPr lang="ru-RU" sz="2800" b="1" spc="-3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</a:t>
            </a:r>
            <a:r>
              <a:rPr lang="ru-RU" sz="2800" b="1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</a:t>
            </a:r>
            <a:r>
              <a:rPr lang="ru-RU" sz="2800" b="1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b="1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I</a:t>
            </a:r>
            <a:r>
              <a:rPr lang="ru-RU" sz="2800" b="1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b="1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b="1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пен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b="1" spc="4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(9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апре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ля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1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980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)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—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з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м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у</a:t>
            </a:r>
            <a:r>
              <a:rPr lang="ru-RU" sz="2800" spc="-3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ж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ойк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ст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ь,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рояв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руд</a:t>
            </a:r>
            <a:r>
              <a:rPr lang="ru-RU" sz="2800" spc="-3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я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щ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имис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я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ор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ода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Ве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ик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течес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йн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ы,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з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ус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х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и,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ти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у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х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з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яйс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вен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м 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ку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ь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у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рн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м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ь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ве.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Verdana"/>
              <a:buAutoNum type="arabicPeriod"/>
            </a:pP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41910" marR="92710">
              <a:lnSpc>
                <a:spcPts val="2450"/>
              </a:lnSpc>
              <a:spcBef>
                <a:spcPts val="1390"/>
              </a:spcBef>
              <a:buFont typeface="Verdana"/>
              <a:buAutoNum type="arabicPeriod"/>
              <a:tabLst>
                <a:tab pos="419100" algn="l"/>
              </a:tabLst>
            </a:pP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ч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ёт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ое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з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вани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ко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 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Фе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ера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ц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4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b="1" spc="-3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«</a:t>
            </a:r>
            <a:r>
              <a:rPr lang="ru-RU" sz="2800" b="1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b="1" spc="-3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од</a:t>
            </a:r>
            <a:r>
              <a:rPr lang="ru-RU" sz="2800" b="1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b="1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b="1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b="1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ко</a:t>
            </a:r>
            <a:r>
              <a:rPr lang="ru-RU" sz="2800" b="1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с</a:t>
            </a:r>
            <a:r>
              <a:rPr lang="ru-RU" sz="2800" b="1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лавы</a:t>
            </a:r>
            <a:r>
              <a:rPr lang="ru-RU" sz="2800" b="1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»</a:t>
            </a:r>
            <a:r>
              <a:rPr lang="ru-RU" sz="2800" b="1" spc="4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(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2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7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а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ре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я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2007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)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у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чение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м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рам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ы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През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ен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—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з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м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у</a:t>
            </a:r>
            <a:r>
              <a:rPr lang="ru-RU" sz="2800" spc="-3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ж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во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,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ст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йк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ь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м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вый 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ер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изм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, 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п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рояв</a:t>
            </a:r>
            <a:r>
              <a:rPr lang="ru-RU" sz="2800" spc="-2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л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ны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з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щ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н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ика</a:t>
            </a:r>
            <a:r>
              <a:rPr lang="ru-RU" sz="2800" spc="-3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м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г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ор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ода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б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р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ь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б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з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б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ду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</a:t>
            </a:r>
            <a:r>
              <a:rPr lang="ru-RU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н</a:t>
            </a:r>
            <a:r>
              <a:rPr lang="ru-RU" sz="2800" spc="-1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з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авис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им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о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ст</a:t>
            </a:r>
            <a:r>
              <a:rPr lang="ru-RU" sz="2800" spc="-1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ь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 Оте</a:t>
            </a:r>
            <a:r>
              <a:rPr lang="ru-RU" sz="2800" spc="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ч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ес</a:t>
            </a:r>
            <a:r>
              <a:rPr lang="ru-RU" sz="2800" spc="-5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т</a:t>
            </a:r>
            <a:r>
              <a:rPr lang="ru-RU" sz="2800" spc="-20" dirty="0">
                <a:solidFill>
                  <a:schemeClr val="accent4">
                    <a:lumMod val="60000"/>
                    <a:lumOff val="40000"/>
                  </a:schemeClr>
                </a:solidFill>
                <a:latin typeface="Verdana"/>
                <a:cs typeface="Verdana"/>
              </a:rPr>
              <a:t>ва.</a:t>
            </a:r>
            <a:endParaRPr lang="ru-RU" sz="2800" dirty="0">
              <a:solidFill>
                <a:schemeClr val="accent4">
                  <a:lumMod val="60000"/>
                  <a:lumOff val="40000"/>
                </a:schemeClr>
              </a:solidFill>
              <a:latin typeface="Verdana"/>
              <a:cs typeface="Verdana"/>
            </a:endParaRPr>
          </a:p>
          <a:p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76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_2025-04-24_18-56-57">
            <a:hlinkClick r:id="" action="ppaction://media"/>
            <a:extLst>
              <a:ext uri="{FF2B5EF4-FFF2-40B4-BE49-F238E27FC236}">
                <a16:creationId xmlns:a16="http://schemas.microsoft.com/office/drawing/2014/main" id="{3C02EDE1-C71B-BA9C-27C5-36423EDF12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46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275</Words>
  <Application>Microsoft Office PowerPoint</Application>
  <PresentationFormat>Широкоэкранный</PresentationFormat>
  <Paragraphs>19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Regnum Roboto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 Азаренко</dc:creator>
  <cp:lastModifiedBy>Солодов</cp:lastModifiedBy>
  <cp:revision>2</cp:revision>
  <dcterms:created xsi:type="dcterms:W3CDTF">2025-04-24T15:09:21Z</dcterms:created>
  <dcterms:modified xsi:type="dcterms:W3CDTF">2025-04-25T17:26:00Z</dcterms:modified>
</cp:coreProperties>
</file>