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7" r:id="rId5"/>
    <p:sldId id="265" r:id="rId6"/>
    <p:sldId id="266" r:id="rId7"/>
    <p:sldId id="268" r:id="rId8"/>
    <p:sldId id="261" r:id="rId9"/>
    <p:sldId id="262" r:id="rId10"/>
  </p:sldIdLst>
  <p:sldSz cx="9144000" cy="5143500" type="screen16x9"/>
  <p:notesSz cx="6858000" cy="9144000"/>
  <p:defaultTextStyle>
    <a:defPPr>
      <a:defRPr lang="ru-RU"/>
    </a:defPPr>
    <a:lvl1pPr marL="0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4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48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72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97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22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46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70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94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D8F8"/>
    <a:srgbClr val="21ADE4"/>
    <a:srgbClr val="B3282D"/>
    <a:srgbClr val="122D52"/>
    <a:srgbClr val="2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44" d="100"/>
          <a:sy n="144" d="100"/>
        </p:scale>
        <p:origin x="654" y="120"/>
      </p:cViewPr>
      <p:guideLst>
        <p:guide orient="horz" pos="323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71450"/>
            <a:ext cx="2057400" cy="3657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71450"/>
            <a:ext cx="6019800" cy="3657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00125"/>
            <a:ext cx="4038600" cy="282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00125"/>
            <a:ext cx="4038600" cy="282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31.05.2020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4" indent="0">
              <a:buNone/>
              <a:defRPr sz="2000" b="1"/>
            </a:lvl2pPr>
            <a:lvl3pPr marL="914248" indent="0">
              <a:buNone/>
              <a:defRPr sz="1800" b="1"/>
            </a:lvl3pPr>
            <a:lvl4pPr marL="1371372" indent="0">
              <a:buNone/>
              <a:defRPr sz="1600" b="1"/>
            </a:lvl4pPr>
            <a:lvl5pPr marL="1828497" indent="0">
              <a:buNone/>
              <a:defRPr sz="1600" b="1"/>
            </a:lvl5pPr>
            <a:lvl6pPr marL="2285622" indent="0">
              <a:buNone/>
              <a:defRPr sz="1600" b="1"/>
            </a:lvl6pPr>
            <a:lvl7pPr marL="2742746" indent="0">
              <a:buNone/>
              <a:defRPr sz="1600" b="1"/>
            </a:lvl7pPr>
            <a:lvl8pPr marL="3199870" indent="0">
              <a:buNone/>
              <a:defRPr sz="1600" b="1"/>
            </a:lvl8pPr>
            <a:lvl9pPr marL="365699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4" indent="0">
              <a:buNone/>
              <a:defRPr sz="2000" b="1"/>
            </a:lvl2pPr>
            <a:lvl3pPr marL="914248" indent="0">
              <a:buNone/>
              <a:defRPr sz="1800" b="1"/>
            </a:lvl3pPr>
            <a:lvl4pPr marL="1371372" indent="0">
              <a:buNone/>
              <a:defRPr sz="1600" b="1"/>
            </a:lvl4pPr>
            <a:lvl5pPr marL="1828497" indent="0">
              <a:buNone/>
              <a:defRPr sz="1600" b="1"/>
            </a:lvl5pPr>
            <a:lvl6pPr marL="2285622" indent="0">
              <a:buNone/>
              <a:defRPr sz="1600" b="1"/>
            </a:lvl6pPr>
            <a:lvl7pPr marL="2742746" indent="0">
              <a:buNone/>
              <a:defRPr sz="1600" b="1"/>
            </a:lvl7pPr>
            <a:lvl8pPr marL="3199870" indent="0">
              <a:buNone/>
              <a:defRPr sz="1600" b="1"/>
            </a:lvl8pPr>
            <a:lvl9pPr marL="365699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31.05.2020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31.05.2020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31.05.2020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9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24" indent="0">
              <a:buNone/>
              <a:defRPr sz="1200"/>
            </a:lvl2pPr>
            <a:lvl3pPr marL="914248" indent="0">
              <a:buNone/>
              <a:defRPr sz="1000"/>
            </a:lvl3pPr>
            <a:lvl4pPr marL="1371372" indent="0">
              <a:buNone/>
              <a:defRPr sz="900"/>
            </a:lvl4pPr>
            <a:lvl5pPr marL="1828497" indent="0">
              <a:buNone/>
              <a:defRPr sz="900"/>
            </a:lvl5pPr>
            <a:lvl6pPr marL="2285622" indent="0">
              <a:buNone/>
              <a:defRPr sz="900"/>
            </a:lvl6pPr>
            <a:lvl7pPr marL="2742746" indent="0">
              <a:buNone/>
              <a:defRPr sz="900"/>
            </a:lvl7pPr>
            <a:lvl8pPr marL="3199870" indent="0">
              <a:buNone/>
              <a:defRPr sz="900"/>
            </a:lvl8pPr>
            <a:lvl9pPr marL="365699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31.05.2020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24" indent="0">
              <a:buNone/>
              <a:defRPr sz="2800"/>
            </a:lvl2pPr>
            <a:lvl3pPr marL="914248" indent="0">
              <a:buNone/>
              <a:defRPr sz="2400"/>
            </a:lvl3pPr>
            <a:lvl4pPr marL="1371372" indent="0">
              <a:buNone/>
              <a:defRPr sz="2000"/>
            </a:lvl4pPr>
            <a:lvl5pPr marL="1828497" indent="0">
              <a:buNone/>
              <a:defRPr sz="2000"/>
            </a:lvl5pPr>
            <a:lvl6pPr marL="2285622" indent="0">
              <a:buNone/>
              <a:defRPr sz="2000"/>
            </a:lvl6pPr>
            <a:lvl7pPr marL="2742746" indent="0">
              <a:buNone/>
              <a:defRPr sz="2000"/>
            </a:lvl7pPr>
            <a:lvl8pPr marL="3199870" indent="0">
              <a:buNone/>
              <a:defRPr sz="2000"/>
            </a:lvl8pPr>
            <a:lvl9pPr marL="36569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124" indent="0">
              <a:buNone/>
              <a:defRPr sz="1200"/>
            </a:lvl2pPr>
            <a:lvl3pPr marL="914248" indent="0">
              <a:buNone/>
              <a:defRPr sz="1000"/>
            </a:lvl3pPr>
            <a:lvl4pPr marL="1371372" indent="0">
              <a:buNone/>
              <a:defRPr sz="900"/>
            </a:lvl4pPr>
            <a:lvl5pPr marL="1828497" indent="0">
              <a:buNone/>
              <a:defRPr sz="900"/>
            </a:lvl5pPr>
            <a:lvl6pPr marL="2285622" indent="0">
              <a:buNone/>
              <a:defRPr sz="900"/>
            </a:lvl6pPr>
            <a:lvl7pPr marL="2742746" indent="0">
              <a:buNone/>
              <a:defRPr sz="900"/>
            </a:lvl7pPr>
            <a:lvl8pPr marL="3199870" indent="0">
              <a:buNone/>
              <a:defRPr sz="900"/>
            </a:lvl8pPr>
            <a:lvl9pPr marL="365699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31.05.2020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5" tIns="45712" rIns="91425" bIns="4571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25" tIns="45712" rIns="91425" bIns="457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25" tIns="45712" rIns="91425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A1C45-D9F0-49D0-9CC5-975AFD543C97}" type="datetimeFigureOut">
              <a:rPr lang="ru-RU" smtClean="0"/>
              <a:pPr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25" tIns="45712" rIns="91425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25" tIns="45712" rIns="91425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4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4" indent="-342844" algn="l" defTabSz="91424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27" indent="-285702" algn="l" defTabSz="91424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10" indent="-228562" algn="l" defTabSz="91424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35" indent="-228562" algn="l" defTabSz="91424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60" indent="-228562" algn="l" defTabSz="91424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84" indent="-228562" algn="l" defTabSz="9142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08" indent="-228562" algn="l" defTabSz="9142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32" indent="-228562" algn="l" defTabSz="9142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56" indent="-228562" algn="l" defTabSz="9142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4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8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72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97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22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46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70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94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"/>
            <a:ext cx="9144000" cy="514343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6"/>
            <a:ext cx="8134672" cy="707235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122D52"/>
                </a:solidFill>
                <a:latin typeface="Myriad Pro" pitchFamily="34" charset="0"/>
              </a:rPr>
              <a:t>«ПУБЛИЧНАЯ ПОЛИТИКА И СОЦИАЛЬНЫЕ НАУКИ »</a:t>
            </a:r>
            <a:endParaRPr lang="ru-RU" sz="4800" b="1" dirty="0">
              <a:solidFill>
                <a:srgbClr val="122D52"/>
              </a:solidFill>
              <a:latin typeface="Myriad Pro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219822"/>
            <a:ext cx="6400800" cy="90011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1900" dirty="0" smtClean="0">
                <a:solidFill>
                  <a:srgbClr val="B3282D"/>
                </a:solidFill>
              </a:rPr>
              <a:t>КАФЕДРА</a:t>
            </a:r>
            <a:r>
              <a:rPr lang="ru-RU" dirty="0" smtClean="0">
                <a:solidFill>
                  <a:srgbClr val="B3282D"/>
                </a:solidFill>
              </a:rPr>
              <a:t> </a:t>
            </a:r>
          </a:p>
          <a:p>
            <a:pPr algn="l"/>
            <a:r>
              <a:rPr lang="ru-RU" dirty="0" smtClean="0">
                <a:solidFill>
                  <a:srgbClr val="B3282D"/>
                </a:solidFill>
              </a:rPr>
              <a:t>ТЕОРИИ И МЕТОДОЛОГИИ НАУКИ</a:t>
            </a:r>
            <a:endParaRPr lang="ru-RU" dirty="0">
              <a:solidFill>
                <a:srgbClr val="B3282D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12435" y="2427734"/>
            <a:ext cx="7286676" cy="1585"/>
          </a:xfrm>
          <a:prstGeom prst="line">
            <a:avLst/>
          </a:prstGeom>
          <a:ln w="19050">
            <a:solidFill>
              <a:srgbClr val="21AD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57290" y="4286262"/>
            <a:ext cx="2566638" cy="369316"/>
          </a:xfrm>
          <a:prstGeom prst="rect">
            <a:avLst/>
          </a:prstGeom>
          <a:noFill/>
        </p:spPr>
        <p:txBody>
          <a:bodyPr wrap="square" lIns="91425" tIns="45712" rIns="91425" bIns="45712" rtlCol="0">
            <a:spAutoFit/>
          </a:bodyPr>
          <a:lstStyle/>
          <a:p>
            <a:r>
              <a:rPr lang="ru-RU" dirty="0" smtClean="0">
                <a:solidFill>
                  <a:srgbClr val="122D52"/>
                </a:solidFill>
              </a:rPr>
              <a:t>БЕЛГОРОД, 2020</a:t>
            </a:r>
            <a:endParaRPr lang="ru-RU" dirty="0">
              <a:solidFill>
                <a:srgbClr val="122D52"/>
              </a:solidFill>
            </a:endParaRPr>
          </a:p>
        </p:txBody>
      </p:sp>
      <p:pic>
        <p:nvPicPr>
          <p:cNvPr id="9" name="Рисунок 8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"/>
            <a:ext cx="9144000" cy="5143439"/>
          </a:xfrm>
          <a:prstGeom prst="rect">
            <a:avLst/>
          </a:prstGeom>
        </p:spPr>
      </p:pic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55576" y="915566"/>
            <a:ext cx="770485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Публичная политика и социальные науки» - первая в истории российского образования программа, направленная на выпуск профессиональных подготовленных политиков. </a:t>
            </a:r>
          </a:p>
          <a:p>
            <a:r>
              <a:rPr lang="ru-RU" dirty="0"/>
              <a:t>К развитию карьеры студентов будут готовить путем развития их личностных лидерских и коммуникативных качеств, обучать управлению общественным мнением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err="1" smtClean="0"/>
              <a:t>Бакалавриат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очное обучение  -  4 года  </a:t>
            </a:r>
          </a:p>
          <a:p>
            <a:r>
              <a:rPr lang="ru-RU" dirty="0" smtClean="0"/>
              <a:t>заочное обучение – 5 лет</a:t>
            </a:r>
            <a:endParaRPr lang="en-US" sz="1600" dirty="0">
              <a:solidFill>
                <a:srgbClr val="B3282D"/>
              </a:solidFill>
            </a:endParaRPr>
          </a:p>
          <a:p>
            <a:endParaRPr lang="en-US" sz="1600" dirty="0">
              <a:solidFill>
                <a:srgbClr val="B3282D"/>
              </a:solidFill>
            </a:endParaRPr>
          </a:p>
          <a:p>
            <a:r>
              <a:rPr lang="ru-RU" sz="1600" dirty="0" smtClean="0">
                <a:solidFill>
                  <a:srgbClr val="B3282D"/>
                </a:solidFill>
              </a:rPr>
              <a:t>Руководитель  направления </a:t>
            </a:r>
          </a:p>
          <a:p>
            <a:r>
              <a:rPr lang="ru-RU" sz="1600" dirty="0" smtClean="0">
                <a:solidFill>
                  <a:srgbClr val="B3282D"/>
                </a:solidFill>
              </a:rPr>
              <a:t>д-р. </a:t>
            </a:r>
            <a:r>
              <a:rPr lang="ru-RU" sz="1600" dirty="0" err="1" smtClean="0">
                <a:solidFill>
                  <a:srgbClr val="B3282D"/>
                </a:solidFill>
              </a:rPr>
              <a:t>экон</a:t>
            </a:r>
            <a:r>
              <a:rPr lang="ru-RU" sz="1600" dirty="0" smtClean="0">
                <a:solidFill>
                  <a:srgbClr val="B3282D"/>
                </a:solidFill>
              </a:rPr>
              <a:t>. наук. Чижова Елена Николаевна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347" y="30"/>
            <a:ext cx="9144000" cy="5143439"/>
          </a:xfrm>
          <a:prstGeom prst="rect">
            <a:avLst/>
          </a:prstGeom>
        </p:spPr>
      </p:pic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27584" y="586591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B3282D"/>
                </a:solidFill>
              </a:rPr>
              <a:t>ЗНАНИЯ И НАВЫКИ, КОТОРЫМИ БУДЕТ ОБЛАДАТЬ ВЫПУСКНИК  </a:t>
            </a:r>
          </a:p>
          <a:p>
            <a:pPr algn="ctr"/>
            <a:endParaRPr lang="ru-RU" dirty="0" smtClean="0">
              <a:solidFill>
                <a:srgbClr val="B3282D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участвовать </a:t>
            </a:r>
            <a:r>
              <a:rPr lang="ru-RU" dirty="0"/>
              <a:t>в процессах формирования и реализации управленческих и политических решений, направленных на совершенствование государственных и социальных институтов; </a:t>
            </a:r>
            <a:endParaRPr lang="ru-RU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использовать </a:t>
            </a:r>
            <a:r>
              <a:rPr lang="ru-RU" dirty="0"/>
              <a:t>коммуникационные процессы в различных сферах политической, экономической и социальной деятельности</a:t>
            </a:r>
            <a:r>
              <a:rPr lang="ru-RU" dirty="0" smtClean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применять </a:t>
            </a:r>
            <a:r>
              <a:rPr lang="ru-RU" dirty="0"/>
              <a:t>методы формирования и реализации политических и управленческих решений</a:t>
            </a:r>
            <a:r>
              <a:rPr lang="ru-RU" dirty="0" smtClean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освещать </a:t>
            </a:r>
            <a:r>
              <a:rPr lang="ru-RU" dirty="0"/>
              <a:t>деятельность организации в печатных СМИ и на телевидении;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готовить аналитические </a:t>
            </a:r>
            <a:r>
              <a:rPr lang="ru-RU" dirty="0" smtClean="0"/>
              <a:t>материалы.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459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347" y="30"/>
            <a:ext cx="9144000" cy="5143439"/>
          </a:xfrm>
          <a:prstGeom prst="rect">
            <a:avLst/>
          </a:prstGeom>
        </p:spPr>
      </p:pic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27584" y="586591"/>
            <a:ext cx="7992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B3282D"/>
                </a:solidFill>
              </a:rPr>
              <a:t>ЗНАНИЯ И НАВЫКИ, КОТОРЫМИ БУДЕТ ОБЛАДАТЬ ВЫПУСКНИК  </a:t>
            </a:r>
          </a:p>
          <a:p>
            <a:pPr algn="ctr"/>
            <a:endParaRPr lang="ru-RU" dirty="0" smtClean="0">
              <a:solidFill>
                <a:srgbClr val="B3282D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управлять потоками информационного взаимодействия государственных и общественных организаций с населением</a:t>
            </a:r>
            <a:r>
              <a:rPr lang="ru-RU" dirty="0" smtClean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проектировать </a:t>
            </a:r>
            <a:r>
              <a:rPr lang="ru-RU" dirty="0"/>
              <a:t>стратегии организационных и социальных изменений</a:t>
            </a:r>
            <a:r>
              <a:rPr lang="ru-RU" dirty="0" smtClean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разрабатывать и реализовывать эффективные технологии внутренней и внешней коммуникации творческих, общественных, коммерческих организаций, органов местного самоуправления и государственной власти.</a:t>
            </a:r>
          </a:p>
        </p:txBody>
      </p:sp>
    </p:spTree>
    <p:extLst>
      <p:ext uri="{BB962C8B-B14F-4D97-AF65-F5344CB8AC3E}">
        <p14:creationId xmlns:p14="http://schemas.microsoft.com/office/powerpoint/2010/main" val="422812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"/>
            <a:ext cx="9144000" cy="5143439"/>
          </a:xfrm>
          <a:prstGeom prst="rect">
            <a:avLst/>
          </a:prstGeom>
        </p:spPr>
      </p:pic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83974" y="754743"/>
            <a:ext cx="73448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B3282D"/>
                </a:solidFill>
              </a:rPr>
              <a:t>ОБЛАСТЬ ПРОФЕССИОНАЛЬНОЙ ДЕЯТЕЛЬНОСТИ:</a:t>
            </a:r>
          </a:p>
          <a:p>
            <a:pPr algn="ctr"/>
            <a:endParaRPr lang="ru-RU" b="1" dirty="0" smtClean="0">
              <a:solidFill>
                <a:srgbClr val="B3282D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управленческая </a:t>
            </a:r>
            <a:r>
              <a:rPr lang="ru-RU" dirty="0"/>
              <a:t>и проектная деятельность в государственных, общественных, профессиональных, творческих, религиозных и иных организациях</a:t>
            </a:r>
            <a:r>
              <a:rPr lang="ru-RU" dirty="0" smtClean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освещение деятельности этих организаций в средствах массовой информации</a:t>
            </a:r>
            <a:r>
              <a:rPr lang="ru-RU" dirty="0" smtClean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политическая деятельность</a:t>
            </a:r>
            <a:r>
              <a:rPr lang="ru-RU" dirty="0" smtClean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применение методов социальных и экономических наук в прикладных и междисциплинарных исследованиях.</a:t>
            </a:r>
          </a:p>
        </p:txBody>
      </p:sp>
    </p:spTree>
    <p:extLst>
      <p:ext uri="{BB962C8B-B14F-4D97-AF65-F5344CB8AC3E}">
        <p14:creationId xmlns:p14="http://schemas.microsoft.com/office/powerpoint/2010/main" val="329177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"/>
            <a:ext cx="9144000" cy="5143439"/>
          </a:xfrm>
          <a:prstGeom prst="rect">
            <a:avLst/>
          </a:prstGeom>
        </p:spPr>
      </p:pic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7544" y="688613"/>
            <a:ext cx="8208912" cy="452431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ru-RU" b="1" dirty="0" smtClean="0">
                <a:solidFill>
                  <a:srgbClr val="B3282D"/>
                </a:solidFill>
              </a:rPr>
              <a:t>СОДЕРЖАНИЕ ПРОГРАММЫ  </a:t>
            </a:r>
          </a:p>
          <a:p>
            <a:pPr algn="ctr"/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Два </a:t>
            </a:r>
            <a:r>
              <a:rPr lang="ru-RU" dirty="0"/>
              <a:t>иностранных языка (по выбору студента)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Управление человеческими ресурсами;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Управление проектами;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Политический менеджмент;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Политическая </a:t>
            </a:r>
            <a:r>
              <a:rPr lang="ru-RU" dirty="0" err="1"/>
              <a:t>конфликтология</a:t>
            </a:r>
            <a:r>
              <a:rPr lang="ru-RU" dirty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Организация и проведение информационных кампаний;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Принятие стратегических решений в публичной политике;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Сравнительная политология; </a:t>
            </a:r>
            <a:endParaRPr lang="ru-RU" dirty="0" smtClean="0"/>
          </a:p>
          <a:p>
            <a:endParaRPr lang="ru-RU" b="1" dirty="0">
              <a:solidFill>
                <a:srgbClr val="B3282D"/>
              </a:solidFill>
            </a:endParaRPr>
          </a:p>
          <a:p>
            <a:endParaRPr lang="ru-RU" b="1" dirty="0" smtClean="0">
              <a:solidFill>
                <a:srgbClr val="B3282D"/>
              </a:solidFill>
            </a:endParaRPr>
          </a:p>
          <a:p>
            <a:r>
              <a:rPr lang="ru-RU" b="1" dirty="0" smtClean="0">
                <a:solidFill>
                  <a:srgbClr val="B3282D"/>
                </a:solidFill>
              </a:rPr>
              <a:t>(</a:t>
            </a:r>
            <a:r>
              <a:rPr lang="ru-RU" b="1" dirty="0">
                <a:solidFill>
                  <a:srgbClr val="B3282D"/>
                </a:solidFill>
              </a:rPr>
              <a:t>ОСНОВНЫЕ ДИСЦИПЛИНЫ): </a:t>
            </a:r>
          </a:p>
          <a:p>
            <a:pPr lvl="0"/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Исследования социально-экономических и политических процессов;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Социально-экономическое планирование и прогнозирование;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Региональная политика и управление территорией;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Демографическая политика;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Мировая политика.</a:t>
            </a:r>
          </a:p>
        </p:txBody>
      </p:sp>
    </p:spTree>
    <p:extLst>
      <p:ext uri="{BB962C8B-B14F-4D97-AF65-F5344CB8AC3E}">
        <p14:creationId xmlns:p14="http://schemas.microsoft.com/office/powerpoint/2010/main" val="329177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68182"/>
            <a:ext cx="9144000" cy="5143439"/>
          </a:xfrm>
          <a:prstGeom prst="rect">
            <a:avLst/>
          </a:prstGeom>
        </p:spPr>
      </p:pic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83974" y="754743"/>
            <a:ext cx="73448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B3282D"/>
                </a:solidFill>
              </a:rPr>
              <a:t> СФЕРЫ ПРОФЕССИОНАЛЬНОЙ ДЕЯТЕЛЬНОСТИ ВЫПУСКНИКОВ :</a:t>
            </a:r>
          </a:p>
          <a:p>
            <a:pPr algn="ctr"/>
            <a:endParaRPr lang="ru-RU" b="1" dirty="0" smtClean="0">
              <a:solidFill>
                <a:srgbClr val="B3282D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специалист </a:t>
            </a:r>
            <a:r>
              <a:rPr lang="ru-RU" dirty="0"/>
              <a:t>в области коммуникаций и политической рекламы и </a:t>
            </a:r>
            <a:r>
              <a:rPr lang="en-US" dirty="0"/>
              <a:t>PR</a:t>
            </a:r>
            <a:r>
              <a:rPr lang="ru-RU" dirty="0"/>
              <a:t>-технологий;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служащий в пресс-центре органа государственной, региональной и муниципальной власти;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организатор деятельности политической партии, общественного объединения;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политтехнолог;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специалист </a:t>
            </a:r>
            <a:r>
              <a:rPr lang="ru-RU" dirty="0"/>
              <a:t>по рекламным, </a:t>
            </a:r>
            <a:r>
              <a:rPr lang="ru-RU" dirty="0" err="1"/>
              <a:t>имиджевым</a:t>
            </a:r>
            <a:r>
              <a:rPr lang="ru-RU" dirty="0"/>
              <a:t> и избирательным кампаниям;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GR-менеджер (специалист по связям с государственными структурами).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маркетолог-менеджер по продвижению и рекламе политических и общественных объединений.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731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Рисунок 3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"/>
            <a:ext cx="9144000" cy="514343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28728" y="1000114"/>
            <a:ext cx="628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B3282D"/>
                </a:solidFill>
                <a:latin typeface="Myriad Pro" pitchFamily="34" charset="0"/>
              </a:rPr>
              <a:t>КОНТАКТНАЯ  ИНФОРМАЦИЯ</a:t>
            </a:r>
            <a:endParaRPr lang="ru-RU" sz="3200" b="1" dirty="0">
              <a:solidFill>
                <a:srgbClr val="B3282D"/>
              </a:solidFill>
              <a:latin typeface="Myriad Pro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428728" y="1571618"/>
            <a:ext cx="6286544" cy="1588"/>
          </a:xfrm>
          <a:prstGeom prst="line">
            <a:avLst/>
          </a:prstGeom>
          <a:ln w="19050">
            <a:solidFill>
              <a:srgbClr val="21AD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 descr="значки-0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1785932"/>
            <a:ext cx="720000" cy="717575"/>
          </a:xfrm>
          <a:prstGeom prst="rect">
            <a:avLst/>
          </a:prstGeom>
        </p:spPr>
      </p:pic>
      <p:pic>
        <p:nvPicPr>
          <p:cNvPr id="23" name="Рисунок 22" descr="значки-0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62" y="3214692"/>
            <a:ext cx="720000" cy="717575"/>
          </a:xfrm>
          <a:prstGeom prst="rect">
            <a:avLst/>
          </a:prstGeom>
        </p:spPr>
      </p:pic>
      <p:pic>
        <p:nvPicPr>
          <p:cNvPr id="24" name="Рисунок 23" descr="значки-06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662" y="2500312"/>
            <a:ext cx="720000" cy="717575"/>
          </a:xfrm>
          <a:prstGeom prst="rect">
            <a:avLst/>
          </a:prstGeom>
        </p:spPr>
      </p:pic>
      <p:pic>
        <p:nvPicPr>
          <p:cNvPr id="25" name="Рисунок 24" descr="значки-07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600" y="4011910"/>
            <a:ext cx="720000" cy="7200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643042" y="1928808"/>
            <a:ext cx="2571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TIMN-521@yandex.ru</a:t>
            </a:r>
            <a:endParaRPr lang="ru-RU" sz="2000" dirty="0">
              <a:solidFill>
                <a:srgbClr val="122D52"/>
              </a:solidFill>
              <a:latin typeface="Myriad Pro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66621" y="3250313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22D52"/>
                </a:solidFill>
                <a:latin typeface="Myriad Pro" pitchFamily="34" charset="0"/>
              </a:rPr>
              <a:t>https://vk.com/public195883479</a:t>
            </a:r>
            <a:endParaRPr lang="ru-RU" dirty="0">
              <a:solidFill>
                <a:srgbClr val="122D52"/>
              </a:solidFill>
              <a:latin typeface="Myriad Pro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19547" y="2664000"/>
            <a:ext cx="2571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30-99-28</a:t>
            </a:r>
            <a:endParaRPr lang="ru-RU" sz="2000" dirty="0">
              <a:solidFill>
                <a:srgbClr val="122D52"/>
              </a:solidFill>
              <a:latin typeface="Myriad Pro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19547" y="4022397"/>
            <a:ext cx="3796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22D52"/>
                </a:solidFill>
                <a:latin typeface="Myriad Pro" pitchFamily="34" charset="0"/>
              </a:rPr>
              <a:t>Facebook.com/groups/</a:t>
            </a:r>
          </a:p>
          <a:p>
            <a:r>
              <a:rPr lang="en-US" dirty="0" smtClean="0">
                <a:solidFill>
                  <a:srgbClr val="122D52"/>
                </a:solidFill>
                <a:latin typeface="Myriad Pro" pitchFamily="34" charset="0"/>
              </a:rPr>
              <a:t>557933028251352</a:t>
            </a:r>
            <a:endParaRPr lang="ru-RU" dirty="0">
              <a:solidFill>
                <a:srgbClr val="122D52"/>
              </a:solidFill>
              <a:latin typeface="Myriad Pro" pitchFamily="34" charset="0"/>
            </a:endParaRPr>
          </a:p>
        </p:txBody>
      </p:sp>
      <p:pic>
        <p:nvPicPr>
          <p:cNvPr id="18" name="Рисунок 17" descr="лого темный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"/>
            <a:ext cx="9144000" cy="514343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07191" y="1714494"/>
            <a:ext cx="79296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B3282D"/>
                </a:solidFill>
                <a:latin typeface="Myriad Pro" pitchFamily="34" charset="0"/>
              </a:rPr>
              <a:t>Спасибо за внимание!</a:t>
            </a:r>
            <a:endParaRPr lang="ru-RU" sz="4800" dirty="0">
              <a:solidFill>
                <a:srgbClr val="B3282D"/>
              </a:solidFill>
            </a:endParaRPr>
          </a:p>
        </p:txBody>
      </p:sp>
      <p:pic>
        <p:nvPicPr>
          <p:cNvPr id="8" name="Рисунок 7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911</TotalTime>
  <Words>384</Words>
  <Application>Microsoft Office PowerPoint</Application>
  <PresentationFormat>Экран (16:9)</PresentationFormat>
  <Paragraphs>71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Myriad Pro</vt:lpstr>
      <vt:lpstr>Тема Office</vt:lpstr>
      <vt:lpstr>«ПУБЛИЧНАЯ ПОЛИТИКА И СОЦИАЛЬНЫЕ НАУКИ 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Леонид</cp:lastModifiedBy>
  <cp:revision>77</cp:revision>
  <dcterms:created xsi:type="dcterms:W3CDTF">2017-10-30T09:46:18Z</dcterms:created>
  <dcterms:modified xsi:type="dcterms:W3CDTF">2020-05-31T14:35:52Z</dcterms:modified>
</cp:coreProperties>
</file>